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9" r:id="rId5"/>
    <p:sldId id="260" r:id="rId6"/>
    <p:sldId id="263" r:id="rId7"/>
    <p:sldId id="265" r:id="rId8"/>
    <p:sldId id="26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18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BFBB21-F767-4F4F-83DF-2A44F6ACE73C}" type="datetimeFigureOut">
              <a:rPr lang="en-US" smtClean="0"/>
              <a:pPr/>
              <a:t>1/1/2008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A5B2A5-A5FA-4315-B5D9-8A74DB71101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BFBB21-F767-4F4F-83DF-2A44F6ACE73C}" type="datetimeFigureOut">
              <a:rPr lang="en-US" smtClean="0"/>
              <a:pPr/>
              <a:t>1/1/2008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A5B2A5-A5FA-4315-B5D9-8A74DB71101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BFBB21-F767-4F4F-83DF-2A44F6ACE73C}" type="datetimeFigureOut">
              <a:rPr lang="en-US" smtClean="0"/>
              <a:pPr/>
              <a:t>1/1/2008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A5B2A5-A5FA-4315-B5D9-8A74DB71101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BFBB21-F767-4F4F-83DF-2A44F6ACE73C}" type="datetimeFigureOut">
              <a:rPr lang="en-US" smtClean="0"/>
              <a:pPr/>
              <a:t>1/1/2008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A5B2A5-A5FA-4315-B5D9-8A74DB71101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BFBB21-F767-4F4F-83DF-2A44F6ACE73C}" type="datetimeFigureOut">
              <a:rPr lang="en-US" smtClean="0"/>
              <a:pPr/>
              <a:t>1/1/2008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A5B2A5-A5FA-4315-B5D9-8A74DB71101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BFBB21-F767-4F4F-83DF-2A44F6ACE73C}" type="datetimeFigureOut">
              <a:rPr lang="en-US" smtClean="0"/>
              <a:pPr/>
              <a:t>1/1/2008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A5B2A5-A5FA-4315-B5D9-8A74DB71101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BFBB21-F767-4F4F-83DF-2A44F6ACE73C}" type="datetimeFigureOut">
              <a:rPr lang="en-US" smtClean="0"/>
              <a:pPr/>
              <a:t>1/1/2008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A5B2A5-A5FA-4315-B5D9-8A74DB71101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BFBB21-F767-4F4F-83DF-2A44F6ACE73C}" type="datetimeFigureOut">
              <a:rPr lang="en-US" smtClean="0"/>
              <a:pPr/>
              <a:t>1/1/2008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A5B2A5-A5FA-4315-B5D9-8A74DB71101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BFBB21-F767-4F4F-83DF-2A44F6ACE73C}" type="datetimeFigureOut">
              <a:rPr lang="en-US" smtClean="0"/>
              <a:pPr/>
              <a:t>1/1/2008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A5B2A5-A5FA-4315-B5D9-8A74DB71101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BFBB21-F767-4F4F-83DF-2A44F6ACE73C}" type="datetimeFigureOut">
              <a:rPr lang="en-US" smtClean="0"/>
              <a:pPr/>
              <a:t>1/1/2008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A5B2A5-A5FA-4315-B5D9-8A74DB71101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BFBB21-F767-4F4F-83DF-2A44F6ACE73C}" type="datetimeFigureOut">
              <a:rPr lang="en-US" smtClean="0"/>
              <a:pPr/>
              <a:t>1/1/2008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A5B2A5-A5FA-4315-B5D9-8A74DB71101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BFBB21-F767-4F4F-83DF-2A44F6ACE73C}" type="datetimeFigureOut">
              <a:rPr lang="en-US" smtClean="0"/>
              <a:pPr/>
              <a:t>1/1/2008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A5B2A5-A5FA-4315-B5D9-8A74DB71101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bn-IN" sz="4800" dirty="0" smtClean="0">
                <a:solidFill>
                  <a:srgbClr val="FF0000"/>
                </a:solidFill>
              </a:rPr>
              <a:t>স্বাগতম</a:t>
            </a:r>
            <a:br>
              <a:rPr lang="bn-IN" sz="4800" dirty="0" smtClean="0">
                <a:solidFill>
                  <a:srgbClr val="FF0000"/>
                </a:solidFill>
              </a:rPr>
            </a:br>
            <a:r>
              <a:rPr lang="bn-IN" sz="4800" dirty="0" smtClean="0">
                <a:solidFill>
                  <a:srgbClr val="FF0000"/>
                </a:solidFill>
              </a:rPr>
              <a:t>আজকের পরিসংখ্যান ক্লাসে</a:t>
            </a:r>
            <a:br>
              <a:rPr lang="bn-IN" sz="4800" dirty="0" smtClean="0">
                <a:solidFill>
                  <a:srgbClr val="FF0000"/>
                </a:solidFill>
              </a:rPr>
            </a:br>
            <a:r>
              <a:rPr lang="bn-IN" sz="4800" dirty="0" smtClean="0">
                <a:solidFill>
                  <a:srgbClr val="FF0000"/>
                </a:solidFill>
              </a:rPr>
              <a:t>মোঃ শাহীদুল ইসলাম </a:t>
            </a:r>
            <a:br>
              <a:rPr lang="bn-IN" sz="4800" dirty="0" smtClean="0">
                <a:solidFill>
                  <a:srgbClr val="FF0000"/>
                </a:solidFill>
              </a:rPr>
            </a:br>
            <a:r>
              <a:rPr lang="bn-IN" sz="4800" dirty="0" smtClean="0">
                <a:solidFill>
                  <a:srgbClr val="FF0000"/>
                </a:solidFill>
              </a:rPr>
              <a:t>সহকারি অধ্যাপক, </a:t>
            </a:r>
            <a:br>
              <a:rPr lang="bn-IN" sz="4800" dirty="0" smtClean="0">
                <a:solidFill>
                  <a:srgbClr val="FF0000"/>
                </a:solidFill>
              </a:rPr>
            </a:br>
            <a:r>
              <a:rPr lang="bn-IN" sz="4800" dirty="0" smtClean="0">
                <a:solidFill>
                  <a:srgbClr val="FF0000"/>
                </a:solidFill>
              </a:rPr>
              <a:t>পরিসংখ্যান বিভাগ । </a:t>
            </a:r>
            <a:br>
              <a:rPr lang="bn-IN" sz="4800" dirty="0" smtClean="0">
                <a:solidFill>
                  <a:srgbClr val="FF0000"/>
                </a:solidFill>
              </a:rPr>
            </a:br>
            <a:r>
              <a:rPr lang="bn-IN" sz="4800" dirty="0" smtClean="0">
                <a:solidFill>
                  <a:srgbClr val="FF0000"/>
                </a:solidFill>
              </a:rPr>
              <a:t> </a:t>
            </a:r>
            <a:r>
              <a:rPr lang="en-US" sz="4800" dirty="0" smtClean="0"/>
              <a:t/>
            </a:r>
            <a:br>
              <a:rPr lang="en-US" sz="4800" dirty="0" smtClean="0"/>
            </a:br>
            <a:endParaRPr lang="en-US" sz="4800" dirty="0"/>
          </a:p>
        </p:txBody>
      </p:sp>
      <p:sp>
        <p:nvSpPr>
          <p:cNvPr id="3" name="Subtitle 2"/>
          <p:cNvSpPr>
            <a:spLocks noGrp="1"/>
          </p:cNvSpPr>
          <p:nvPr>
            <p:ph type="subTitle" idx="1"/>
          </p:nvPr>
        </p:nvSpPr>
        <p:spPr/>
        <p:txBody>
          <a:bodyPr/>
          <a:lstStyle/>
          <a:p>
            <a:endParaRPr lang="en-US"/>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8305800" cy="3448050"/>
          </a:xfrm>
        </p:spPr>
        <p:txBody>
          <a:bodyPr/>
          <a:lstStyle/>
          <a:p>
            <a:endParaRPr lang="en-US" dirty="0"/>
          </a:p>
        </p:txBody>
      </p:sp>
      <p:sp>
        <p:nvSpPr>
          <p:cNvPr id="3" name="Subtitle 2"/>
          <p:cNvSpPr>
            <a:spLocks noGrp="1"/>
          </p:cNvSpPr>
          <p:nvPr>
            <p:ph type="subTitle" idx="1"/>
          </p:nvPr>
        </p:nvSpPr>
        <p:spPr>
          <a:xfrm>
            <a:off x="152400" y="1295400"/>
            <a:ext cx="7620000" cy="5410200"/>
          </a:xfrm>
        </p:spPr>
        <p:txBody>
          <a:bodyPr>
            <a:normAutofit/>
          </a:bodyPr>
          <a:lstStyle/>
          <a:p>
            <a:pPr algn="just"/>
            <a:r>
              <a:rPr lang="bn-IN" sz="3600" dirty="0" smtClean="0"/>
              <a:t>প্রশ্নঃ</a:t>
            </a:r>
          </a:p>
          <a:p>
            <a:pPr algn="just"/>
            <a:r>
              <a:rPr lang="bn-IN" sz="2800" dirty="0" smtClean="0">
                <a:solidFill>
                  <a:schemeClr val="tx1"/>
                </a:solidFill>
              </a:rPr>
              <a:t>প্রশ্ন-১</a:t>
            </a:r>
            <a:r>
              <a:rPr lang="en-US" sz="2800" dirty="0" smtClean="0">
                <a:solidFill>
                  <a:schemeClr val="tx1"/>
                </a:solidFill>
              </a:rPr>
              <a:t>:</a:t>
            </a:r>
            <a:r>
              <a:rPr lang="bn-IN" sz="2800" dirty="0" smtClean="0">
                <a:solidFill>
                  <a:schemeClr val="tx1"/>
                </a:solidFill>
              </a:rPr>
              <a:t> বার্নোলী চেষ্টা কি? এর পরীক্ষা ব্যাখ্যা কর। </a:t>
            </a:r>
          </a:p>
          <a:p>
            <a:pPr algn="just"/>
            <a:r>
              <a:rPr lang="bn-IN" sz="2800" dirty="0" smtClean="0">
                <a:solidFill>
                  <a:schemeClr val="tx1"/>
                </a:solidFill>
              </a:rPr>
              <a:t>প্রশ্ন-২</a:t>
            </a:r>
            <a:r>
              <a:rPr lang="en-US" sz="2800" dirty="0" smtClean="0">
                <a:solidFill>
                  <a:schemeClr val="tx1"/>
                </a:solidFill>
              </a:rPr>
              <a:t>:</a:t>
            </a:r>
            <a:r>
              <a:rPr lang="bn-IN" sz="2800" dirty="0" smtClean="0">
                <a:solidFill>
                  <a:schemeClr val="tx1"/>
                </a:solidFill>
              </a:rPr>
              <a:t> দ্বিপদী বিন্যাস কি ? দ্বিপদী বিন্যাসের নামকরণ এরূপ হওয়ার কারণ কি ? দ্বিপদী বিন্যাসের পরীক্ষা ব্যাখ্যা কর।  </a:t>
            </a:r>
          </a:p>
          <a:p>
            <a:pPr algn="just"/>
            <a:r>
              <a:rPr lang="bn-IN" sz="2800" dirty="0" smtClean="0">
                <a:solidFill>
                  <a:schemeClr val="tx1"/>
                </a:solidFill>
              </a:rPr>
              <a:t>প্রশ্ন-৩</a:t>
            </a:r>
            <a:r>
              <a:rPr lang="en-US" sz="2800" dirty="0" smtClean="0">
                <a:solidFill>
                  <a:schemeClr val="tx1"/>
                </a:solidFill>
              </a:rPr>
              <a:t>:</a:t>
            </a:r>
            <a:r>
              <a:rPr lang="bn-IN" sz="2800" dirty="0" smtClean="0">
                <a:solidFill>
                  <a:schemeClr val="tx1"/>
                </a:solidFill>
              </a:rPr>
              <a:t> দ্বিপদী বিন্যাসের অনুমিত শর্তগুলো কি কি?</a:t>
            </a:r>
          </a:p>
          <a:p>
            <a:pPr algn="just"/>
            <a:r>
              <a:rPr lang="bn-IN" sz="2800" dirty="0" smtClean="0">
                <a:solidFill>
                  <a:schemeClr val="tx1"/>
                </a:solidFill>
              </a:rPr>
              <a:t>এই বিন্যাসের ধর্মগুলো আলোচনা কর ।      </a:t>
            </a:r>
          </a:p>
          <a:p>
            <a:pPr algn="just"/>
            <a:endParaRPr lang="bn-IN" dirty="0" smtClean="0"/>
          </a:p>
          <a:p>
            <a:pPr algn="just"/>
            <a:r>
              <a:rPr lang="bn-IN" sz="2400" dirty="0" smtClean="0"/>
              <a:t> </a:t>
            </a:r>
            <a:endParaRPr lang="en-US" sz="2400"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just"/>
            <a:r>
              <a:rPr lang="bn-IN" sz="3200" dirty="0" smtClean="0"/>
              <a:t> </a:t>
            </a:r>
            <a:endParaRPr lang="en-US" sz="3200" dirty="0"/>
          </a:p>
        </p:txBody>
      </p:sp>
      <p:sp>
        <p:nvSpPr>
          <p:cNvPr id="3" name="Content Placeholder 2"/>
          <p:cNvSpPr>
            <a:spLocks noGrp="1"/>
          </p:cNvSpPr>
          <p:nvPr>
            <p:ph idx="1"/>
          </p:nvPr>
        </p:nvSpPr>
        <p:spPr>
          <a:xfrm>
            <a:off x="457200" y="228600"/>
            <a:ext cx="8229600" cy="5897563"/>
          </a:xfrm>
          <a:ln>
            <a:solidFill>
              <a:srgbClr val="FF0000"/>
            </a:solidFill>
          </a:ln>
        </p:spPr>
        <p:txBody>
          <a:bodyPr/>
          <a:lstStyle/>
          <a:p>
            <a:pPr>
              <a:buNone/>
            </a:pPr>
            <a:r>
              <a:rPr lang="bn-IN" dirty="0" smtClean="0"/>
              <a:t> উত্তরঃ</a:t>
            </a:r>
          </a:p>
          <a:p>
            <a:pPr>
              <a:buNone/>
            </a:pPr>
            <a:r>
              <a:rPr lang="bn-IN" dirty="0" smtClean="0"/>
              <a:t> </a:t>
            </a:r>
            <a:r>
              <a:rPr lang="bn-IN" sz="2400" dirty="0" smtClean="0">
                <a:solidFill>
                  <a:schemeClr val="tx1"/>
                </a:solidFill>
              </a:rPr>
              <a:t>প্রশ্ন-১ </a:t>
            </a:r>
            <a:r>
              <a:rPr lang="en-US" sz="2400" dirty="0" smtClean="0">
                <a:solidFill>
                  <a:schemeClr val="tx1"/>
                </a:solidFill>
              </a:rPr>
              <a:t>: </a:t>
            </a:r>
            <a:r>
              <a:rPr lang="bn-IN" sz="2400" dirty="0" smtClean="0"/>
              <a:t> </a:t>
            </a:r>
          </a:p>
          <a:p>
            <a:pPr>
              <a:buFont typeface="Wingdings" pitchFamily="2" charset="2"/>
              <a:buChar char="q"/>
            </a:pPr>
            <a:r>
              <a:rPr lang="bn-IN" sz="2400" dirty="0" smtClean="0">
                <a:solidFill>
                  <a:srgbClr val="FF0000"/>
                </a:solidFill>
              </a:rPr>
              <a:t>বার্নোলী চেষ্টাঃ </a:t>
            </a:r>
            <a:r>
              <a:rPr lang="bn-IN" sz="2400" dirty="0" smtClean="0"/>
              <a:t>যদি কোন দৈব পরীক্ষায় </a:t>
            </a:r>
            <a:r>
              <a:rPr lang="bn-IN" sz="2400" dirty="0" smtClean="0">
                <a:solidFill>
                  <a:schemeClr val="tx1"/>
                </a:solidFill>
              </a:rPr>
              <a:t>চেষ্টাগুলো স্বাধীন হয় এবং </a:t>
            </a:r>
            <a:r>
              <a:rPr lang="bn-IN" sz="2400" dirty="0" smtClean="0"/>
              <a:t>প্রতিবার </a:t>
            </a:r>
            <a:r>
              <a:rPr lang="bn-IN" sz="2400" dirty="0" smtClean="0">
                <a:solidFill>
                  <a:schemeClr val="tx1"/>
                </a:solidFill>
              </a:rPr>
              <a:t>চেষ্টায় মাত্র দুটি ফলাফল- সফলতা ও বিফলতা পাওয়া যায় এবং প্রতিবার চেষ্টায় ফলাফলগুলির সম্ভাবনা ধ্রুবক তবে ঐ </a:t>
            </a:r>
            <a:r>
              <a:rPr lang="bn-IN" sz="2400" dirty="0" smtClean="0"/>
              <a:t>পরীক্ষার প্রতিটি </a:t>
            </a:r>
            <a:r>
              <a:rPr lang="bn-IN" sz="2400" dirty="0" smtClean="0">
                <a:solidFill>
                  <a:schemeClr val="tx1"/>
                </a:solidFill>
              </a:rPr>
              <a:t>চেষ্টাকে বার্নোলী চেষ্টা বলে । যেমন একটি মুদ্রা নিক্ষেপ </a:t>
            </a:r>
            <a:r>
              <a:rPr lang="bn-IN" sz="2400" dirty="0" smtClean="0"/>
              <a:t>পরীক্ষার </a:t>
            </a:r>
            <a:r>
              <a:rPr lang="bn-IN" sz="2400" dirty="0" smtClean="0">
                <a:solidFill>
                  <a:schemeClr val="tx1"/>
                </a:solidFill>
              </a:rPr>
              <a:t>চেষ্টাগুলো বার্নোলী চেষ্টা ।</a:t>
            </a:r>
          </a:p>
          <a:p>
            <a:pPr>
              <a:buFont typeface="Wingdings" pitchFamily="2" charset="2"/>
              <a:buChar char="q"/>
            </a:pPr>
            <a:endParaRPr lang="bn-IN" sz="2400" dirty="0"/>
          </a:p>
          <a:p>
            <a:pPr>
              <a:buFont typeface="Wingdings" pitchFamily="2" charset="2"/>
              <a:buChar char="q"/>
            </a:pPr>
            <a:r>
              <a:rPr lang="bn-IN" sz="2400" dirty="0" smtClean="0">
                <a:solidFill>
                  <a:srgbClr val="FF0000"/>
                </a:solidFill>
              </a:rPr>
              <a:t>বার্নোলী পরীক্ষাঃ</a:t>
            </a:r>
            <a:r>
              <a:rPr lang="bn-IN" sz="2400" dirty="0" smtClean="0">
                <a:solidFill>
                  <a:schemeClr val="tx1"/>
                </a:solidFill>
              </a:rPr>
              <a:t> একটি মাত্র</a:t>
            </a:r>
            <a:r>
              <a:rPr lang="bn-IN" sz="2400" dirty="0" smtClean="0">
                <a:solidFill>
                  <a:srgbClr val="FF0000"/>
                </a:solidFill>
              </a:rPr>
              <a:t> </a:t>
            </a:r>
            <a:r>
              <a:rPr lang="bn-IN" sz="2400" dirty="0" smtClean="0">
                <a:solidFill>
                  <a:schemeClr val="tx1"/>
                </a:solidFill>
              </a:rPr>
              <a:t>বার্নোলী চেষ্টা গঠিত </a:t>
            </a:r>
            <a:r>
              <a:rPr lang="bn-IN" sz="2400" dirty="0" smtClean="0"/>
              <a:t>পরীক্ষাকে </a:t>
            </a:r>
            <a:r>
              <a:rPr lang="bn-IN" sz="2400" dirty="0" smtClean="0">
                <a:solidFill>
                  <a:schemeClr val="tx1"/>
                </a:solidFill>
              </a:rPr>
              <a:t>বার্নোলী </a:t>
            </a:r>
            <a:r>
              <a:rPr lang="bn-IN" sz="2400" dirty="0" smtClean="0"/>
              <a:t>পরীক্ষা বলে । উদাহরনঃ </a:t>
            </a:r>
            <a:r>
              <a:rPr lang="bn-IN" sz="2400" dirty="0" smtClean="0">
                <a:solidFill>
                  <a:schemeClr val="tx1"/>
                </a:solidFill>
              </a:rPr>
              <a:t>একটি ছক্কা একবার নিক্ষেপ </a:t>
            </a:r>
            <a:r>
              <a:rPr lang="bn-IN" sz="2400" dirty="0" smtClean="0"/>
              <a:t>পরীক্ষা </a:t>
            </a:r>
            <a:r>
              <a:rPr lang="bn-IN" sz="2400" dirty="0" smtClean="0">
                <a:solidFill>
                  <a:schemeClr val="tx1"/>
                </a:solidFill>
              </a:rPr>
              <a:t>একটি বার্নোলী </a:t>
            </a:r>
            <a:r>
              <a:rPr lang="bn-IN" sz="2400" dirty="0" smtClean="0"/>
              <a:t>পরীক্ষা</a:t>
            </a:r>
            <a:r>
              <a:rPr lang="bn-IN" sz="2400" dirty="0" smtClean="0">
                <a:solidFill>
                  <a:schemeClr val="tx1"/>
                </a:solidFill>
              </a:rPr>
              <a:t> ।</a:t>
            </a:r>
          </a:p>
          <a:p>
            <a:pPr>
              <a:buNone/>
            </a:pPr>
            <a:r>
              <a:rPr lang="bn-IN" sz="2400" dirty="0" smtClean="0">
                <a:solidFill>
                  <a:schemeClr val="tx1"/>
                </a:solidFill>
              </a:rPr>
              <a:t>      </a:t>
            </a:r>
            <a:r>
              <a:rPr lang="bn-IN" sz="2400" dirty="0" smtClean="0"/>
              <a:t>  </a:t>
            </a:r>
            <a:endParaRPr lang="en-US" sz="2400" dirty="0"/>
          </a:p>
        </p:txBody>
      </p:sp>
    </p:spTree>
  </p:cSld>
  <p:clrMapOvr>
    <a:masterClrMapping/>
  </p:clrMapOvr>
  <p:transition>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pPr algn="l"/>
            <a:r>
              <a:rPr lang="bn-IN" sz="2400" dirty="0" smtClean="0"/>
              <a:t>প্রশ্ন-২ </a:t>
            </a:r>
            <a:r>
              <a:rPr lang="en-US" sz="2400" dirty="0" smtClean="0"/>
              <a:t>: </a:t>
            </a:r>
            <a:endParaRPr lang="en-US" sz="2400" dirty="0"/>
          </a:p>
        </p:txBody>
      </p:sp>
      <p:sp>
        <p:nvSpPr>
          <p:cNvPr id="3" name="Content Placeholder 2"/>
          <p:cNvSpPr>
            <a:spLocks noGrp="1"/>
          </p:cNvSpPr>
          <p:nvPr>
            <p:ph idx="1"/>
          </p:nvPr>
        </p:nvSpPr>
        <p:spPr>
          <a:xfrm>
            <a:off x="381000" y="762000"/>
            <a:ext cx="8305800" cy="5364163"/>
          </a:xfrm>
        </p:spPr>
        <p:txBody>
          <a:bodyPr>
            <a:normAutofit fontScale="92500" lnSpcReduction="10000"/>
          </a:bodyPr>
          <a:lstStyle/>
          <a:p>
            <a:pPr>
              <a:buNone/>
            </a:pPr>
            <a:r>
              <a:rPr lang="bn-IN" sz="2400" dirty="0" smtClean="0">
                <a:solidFill>
                  <a:srgbClr val="FF0000"/>
                </a:solidFill>
              </a:rPr>
              <a:t>দ্বিপদী </a:t>
            </a:r>
            <a:r>
              <a:rPr lang="bn-IN" sz="2600" dirty="0" smtClean="0">
                <a:solidFill>
                  <a:srgbClr val="FF0000"/>
                </a:solidFill>
              </a:rPr>
              <a:t>বিন্যাসঃ</a:t>
            </a:r>
            <a:r>
              <a:rPr lang="bn-IN" sz="2600" dirty="0" smtClean="0"/>
              <a:t>সুইস</a:t>
            </a:r>
            <a:r>
              <a:rPr lang="bn-IN" sz="2600" dirty="0" smtClean="0">
                <a:solidFill>
                  <a:srgbClr val="FF0000"/>
                </a:solidFill>
              </a:rPr>
              <a:t> </a:t>
            </a:r>
            <a:r>
              <a:rPr lang="bn-IN" sz="2600" dirty="0" smtClean="0">
                <a:solidFill>
                  <a:schemeClr val="tx1"/>
                </a:solidFill>
              </a:rPr>
              <a:t>গণিতবিদ </a:t>
            </a:r>
            <a:r>
              <a:rPr lang="en-US" sz="2600" dirty="0" smtClean="0">
                <a:solidFill>
                  <a:schemeClr val="tx1"/>
                </a:solidFill>
              </a:rPr>
              <a:t>James Bernoulli (1650-1705)</a:t>
            </a:r>
            <a:br>
              <a:rPr lang="en-US" sz="2600" dirty="0" smtClean="0">
                <a:solidFill>
                  <a:schemeClr val="tx1"/>
                </a:solidFill>
              </a:rPr>
            </a:br>
            <a:r>
              <a:rPr lang="en-US" sz="2600" dirty="0" smtClean="0"/>
              <a:t>1700 </a:t>
            </a:r>
            <a:r>
              <a:rPr lang="bn-IN" sz="2600" dirty="0" smtClean="0"/>
              <a:t> সালে </a:t>
            </a:r>
            <a:r>
              <a:rPr lang="bn-IN" sz="2600" dirty="0" smtClean="0">
                <a:solidFill>
                  <a:schemeClr val="tx1"/>
                </a:solidFill>
              </a:rPr>
              <a:t>দ্বিপদী বিন্যাসটি আবিষ্কার করেন । কিন্তু ইহা প্রকাশিত হয় তার মৃত্যুর ৮ বছর পরে </a:t>
            </a:r>
            <a:r>
              <a:rPr lang="en-US" sz="2600" dirty="0" smtClean="0">
                <a:solidFill>
                  <a:schemeClr val="tx1"/>
                </a:solidFill>
              </a:rPr>
              <a:t>1713 </a:t>
            </a:r>
            <a:r>
              <a:rPr lang="bn-IN" sz="2600" dirty="0" smtClean="0"/>
              <a:t>সালে ।</a:t>
            </a:r>
          </a:p>
          <a:p>
            <a:pPr>
              <a:buNone/>
            </a:pPr>
            <a:r>
              <a:rPr lang="bn-IN" dirty="0" smtClean="0"/>
              <a:t/>
            </a:r>
            <a:br>
              <a:rPr lang="bn-IN" dirty="0" smtClean="0"/>
            </a:br>
            <a:r>
              <a:rPr lang="bn-IN" dirty="0"/>
              <a:t> </a:t>
            </a:r>
            <a:r>
              <a:rPr lang="bn-IN" dirty="0" smtClean="0"/>
              <a:t>     </a:t>
            </a:r>
            <a:r>
              <a:rPr lang="bn-IN" sz="2600" dirty="0" smtClean="0"/>
              <a:t>যদি কোন পরীক্ষায় প্রতিবার </a:t>
            </a:r>
            <a:r>
              <a:rPr lang="bn-IN" sz="2600" dirty="0" smtClean="0">
                <a:solidFill>
                  <a:schemeClr val="tx1"/>
                </a:solidFill>
              </a:rPr>
              <a:t>চেষ্টায় মাত্র দুটি ফলাফল  থাকে এবং চেষ্টায় সংখ্যা সসীম হয় (৩০ এর বেশী নয়) তবে কোন একটি ফলাফলের নির্দিষ্ট সংখ্যক মানের সম্ভাবনা যে গাণিতিক সূত্রের সাহায্যে নির্ণয় করা যায় তাকে দ্বিপদী বিন্যাস বলে । </a:t>
            </a:r>
            <a:r>
              <a:rPr lang="bn-IN" sz="2600" dirty="0" smtClean="0"/>
              <a:t>যদি কোন পরীক্ষায় প্রতিবার </a:t>
            </a:r>
            <a:r>
              <a:rPr lang="bn-IN" sz="2600" dirty="0" smtClean="0">
                <a:solidFill>
                  <a:schemeClr val="tx1"/>
                </a:solidFill>
              </a:rPr>
              <a:t>চেষ্টায় মাত্র দুটি ফলাফল থাকে এবং সফলতা ও বিফলতা পাওয়া যায় এবং প্রতিবারে সফলতার সম্ভাবনা </a:t>
            </a:r>
            <a:r>
              <a:rPr lang="en-US" sz="2600" dirty="0" smtClean="0">
                <a:solidFill>
                  <a:schemeClr val="tx1"/>
                </a:solidFill>
              </a:rPr>
              <a:t>p</a:t>
            </a:r>
            <a:r>
              <a:rPr lang="bn-IN" sz="2600" dirty="0" smtClean="0">
                <a:solidFill>
                  <a:schemeClr val="tx1"/>
                </a:solidFill>
              </a:rPr>
              <a:t> ও বিফলতার সম্ভাবনা </a:t>
            </a:r>
            <a:r>
              <a:rPr lang="en-US" sz="2600" dirty="0" smtClean="0"/>
              <a:t>q</a:t>
            </a:r>
            <a:r>
              <a:rPr lang="bn-IN" sz="2600" dirty="0" smtClean="0">
                <a:solidFill>
                  <a:schemeClr val="tx1"/>
                </a:solidFill>
              </a:rPr>
              <a:t>  হয় তবে</a:t>
            </a:r>
            <a:r>
              <a:rPr lang="en-US" sz="2600" dirty="0" smtClean="0">
                <a:solidFill>
                  <a:schemeClr val="tx1"/>
                </a:solidFill>
              </a:rPr>
              <a:t> </a:t>
            </a:r>
            <a:r>
              <a:rPr lang="en-US" sz="2600" dirty="0" err="1" smtClean="0">
                <a:solidFill>
                  <a:schemeClr val="tx1"/>
                </a:solidFill>
              </a:rPr>
              <a:t>p+q</a:t>
            </a:r>
            <a:r>
              <a:rPr lang="en-US" sz="2600" dirty="0" smtClean="0"/>
              <a:t>=1</a:t>
            </a:r>
            <a:r>
              <a:rPr lang="bn-IN" sz="2600" dirty="0" smtClean="0">
                <a:solidFill>
                  <a:schemeClr val="tx1"/>
                </a:solidFill>
              </a:rPr>
              <a:t> </a:t>
            </a:r>
            <a:r>
              <a:rPr lang="bn-IN" sz="2600" dirty="0" smtClean="0"/>
              <a:t>হবে । পরীক্ষাটি </a:t>
            </a:r>
            <a:r>
              <a:rPr lang="en-US" sz="2600" dirty="0" smtClean="0"/>
              <a:t>n</a:t>
            </a:r>
            <a:r>
              <a:rPr lang="bn-IN" sz="2600" dirty="0" smtClean="0">
                <a:solidFill>
                  <a:schemeClr val="tx1"/>
                </a:solidFill>
              </a:rPr>
              <a:t>(৩০ এর চেয়ে কম) বার সম্পন্ন করা হলে </a:t>
            </a:r>
            <a:r>
              <a:rPr lang="en-US" sz="2600" dirty="0" smtClean="0">
                <a:solidFill>
                  <a:schemeClr val="tx1"/>
                </a:solidFill>
              </a:rPr>
              <a:t>0,1,2,3</a:t>
            </a:r>
            <a:r>
              <a:rPr lang="en-US" sz="2600" dirty="0" smtClean="0"/>
              <a:t> </a:t>
            </a:r>
            <a:r>
              <a:rPr lang="bn-IN" sz="2600" dirty="0" smtClean="0">
                <a:solidFill>
                  <a:schemeClr val="tx1"/>
                </a:solidFill>
              </a:rPr>
              <a:t>...</a:t>
            </a:r>
            <a:r>
              <a:rPr lang="en-US" sz="2600" dirty="0" smtClean="0">
                <a:solidFill>
                  <a:schemeClr val="tx1"/>
                </a:solidFill>
              </a:rPr>
              <a:t> n</a:t>
            </a:r>
            <a:r>
              <a:rPr lang="bn-IN" sz="2600" dirty="0" smtClean="0">
                <a:solidFill>
                  <a:schemeClr val="tx1"/>
                </a:solidFill>
              </a:rPr>
              <a:t> সংখ্যক সফলতার সম্ভাবনা (</a:t>
            </a:r>
            <a:r>
              <a:rPr lang="en-US" sz="2600" dirty="0" err="1" smtClean="0">
                <a:solidFill>
                  <a:schemeClr val="tx1"/>
                </a:solidFill>
              </a:rPr>
              <a:t>q+p</a:t>
            </a:r>
            <a:r>
              <a:rPr lang="bn-IN" sz="2600" dirty="0" smtClean="0">
                <a:solidFill>
                  <a:schemeClr val="tx1"/>
                </a:solidFill>
              </a:rPr>
              <a:t>)</a:t>
            </a:r>
            <a:r>
              <a:rPr lang="en-US" sz="2600" dirty="0" smtClean="0">
                <a:solidFill>
                  <a:schemeClr val="tx1"/>
                </a:solidFill>
              </a:rPr>
              <a:t>ᶯ</a:t>
            </a:r>
            <a:r>
              <a:rPr lang="bn-IN" sz="2600" dirty="0" smtClean="0">
                <a:solidFill>
                  <a:schemeClr val="tx1"/>
                </a:solidFill>
              </a:rPr>
              <a:t>  এর পর্যায়ক্রমিক পদ থেকে পাওয়া যায় । এই সম্ভাবনা বিন্যাসকে দ্বিপদী বিন্যাস বলে । </a:t>
            </a:r>
            <a:endParaRPr lang="en-US" sz="2600" dirty="0"/>
          </a:p>
        </p:txBody>
      </p:sp>
    </p:spTree>
  </p:cSld>
  <p:clrMapOvr>
    <a:masterClrMapping/>
  </p:clrMapOvr>
  <p:transition>
    <p:strip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382000" cy="6400800"/>
          </a:xfrm>
        </p:spPr>
        <p:txBody>
          <a:bodyPr>
            <a:noAutofit/>
          </a:bodyPr>
          <a:lstStyle/>
          <a:p>
            <a:pPr algn="l">
              <a:buFont typeface="Wingdings" pitchFamily="2" charset="2"/>
              <a:buChar char="q"/>
            </a:pPr>
            <a:r>
              <a:rPr lang="bn-IN" sz="2400" dirty="0" smtClean="0">
                <a:solidFill>
                  <a:srgbClr val="FF0000"/>
                </a:solidFill>
              </a:rPr>
              <a:t>দ্বিপদী বিন্যাসের নামকরণ এরূপ হওয়ার কারণঃ </a:t>
            </a:r>
            <a:r>
              <a:rPr lang="bn-IN" sz="2400" dirty="0" smtClean="0">
                <a:solidFill>
                  <a:schemeClr val="tx1"/>
                </a:solidFill>
              </a:rPr>
              <a:t>দ্বিপদী বিন্যাস সফলতা</a:t>
            </a:r>
            <a:r>
              <a:rPr lang="en-US" sz="2400" dirty="0" smtClean="0">
                <a:solidFill>
                  <a:schemeClr val="tx1"/>
                </a:solidFill>
              </a:rPr>
              <a:t>(S)</a:t>
            </a:r>
            <a:r>
              <a:rPr lang="bn-IN" sz="2400" dirty="0" smtClean="0">
                <a:solidFill>
                  <a:schemeClr val="tx1"/>
                </a:solidFill>
              </a:rPr>
              <a:t>ও বিফলতা</a:t>
            </a:r>
            <a:r>
              <a:rPr lang="en-US" sz="2400" dirty="0" smtClean="0">
                <a:solidFill>
                  <a:schemeClr val="tx1"/>
                </a:solidFill>
              </a:rPr>
              <a:t>(F)</a:t>
            </a:r>
            <a:r>
              <a:rPr lang="bn-IN" sz="2400" dirty="0" smtClean="0">
                <a:solidFill>
                  <a:schemeClr val="tx1"/>
                </a:solidFill>
              </a:rPr>
              <a:t>এ দুটি পদ নিয়ে গঠিত যাদের সম্ভাবনা </a:t>
            </a:r>
            <a:r>
              <a:rPr lang="en-US" sz="2400" dirty="0" smtClean="0">
                <a:solidFill>
                  <a:schemeClr val="tx1"/>
                </a:solidFill>
              </a:rPr>
              <a:t>p</a:t>
            </a:r>
            <a:r>
              <a:rPr lang="bn-IN" sz="2400" dirty="0" smtClean="0">
                <a:solidFill>
                  <a:schemeClr val="tx1"/>
                </a:solidFill>
              </a:rPr>
              <a:t>ও</a:t>
            </a:r>
            <a:r>
              <a:rPr lang="en-US" sz="2400" dirty="0" smtClean="0"/>
              <a:t>q</a:t>
            </a:r>
            <a:r>
              <a:rPr lang="bn-IN" sz="2400" dirty="0" smtClean="0"/>
              <a:t> দ্বারা প্রকাশ করা হয় । পরীক্ষাটি </a:t>
            </a:r>
            <a:r>
              <a:rPr lang="en-US" sz="2400" dirty="0" smtClean="0"/>
              <a:t>n</a:t>
            </a:r>
            <a:r>
              <a:rPr lang="bn-IN" sz="2400" dirty="0" smtClean="0"/>
              <a:t>(৩০ এর কম )</a:t>
            </a:r>
            <a:r>
              <a:rPr lang="bn-IN" sz="2400" dirty="0" smtClean="0">
                <a:solidFill>
                  <a:schemeClr val="tx1"/>
                </a:solidFill>
              </a:rPr>
              <a:t> সংখ্যক বার সম্পন্ন করা হলে যদি প্রতিটি চেষ্টায় সফলতার সম্ভাবনা সমান অর্থাৎ ধ্রুব থাকে তবে</a:t>
            </a:r>
            <a:r>
              <a:rPr lang="en-US" sz="2400" dirty="0" smtClean="0">
                <a:solidFill>
                  <a:schemeClr val="tx1"/>
                </a:solidFill>
              </a:rPr>
              <a:t> x=0,1,2,……......,n </a:t>
            </a:r>
            <a:r>
              <a:rPr lang="bn-IN" sz="2400" dirty="0" smtClean="0"/>
              <a:t>ইত্যাদি সংখ্যক সফলতার সম্ভাবনা</a:t>
            </a:r>
            <a:r>
              <a:rPr lang="en-US" sz="2400" dirty="0" smtClean="0"/>
              <a:t> (</a:t>
            </a:r>
            <a:r>
              <a:rPr lang="en-US" sz="2400" dirty="0" err="1" smtClean="0"/>
              <a:t>p+q</a:t>
            </a:r>
            <a:r>
              <a:rPr lang="en-US" sz="2400" dirty="0" smtClean="0"/>
              <a:t>)ᶯ </a:t>
            </a:r>
            <a:r>
              <a:rPr lang="bn-IN" sz="2400" dirty="0" smtClean="0"/>
              <a:t> এর পর্যায়ক্রমিক পদ থেকে পাওয়া যায় ।এ বিন্যাসে দুটি পদ বিদ্যমান থাকে বিধায় এর নামকরণ দ্বিপদী বিন্যাস করা হয়েছে । </a:t>
            </a:r>
            <a:br>
              <a:rPr lang="bn-IN" sz="2400" dirty="0" smtClean="0"/>
            </a:br>
            <a:r>
              <a:rPr lang="bn-IN" sz="2400" dirty="0" smtClean="0"/>
              <a:t/>
            </a:r>
            <a:br>
              <a:rPr lang="bn-IN" sz="2400" dirty="0" smtClean="0"/>
            </a:br>
            <a:r>
              <a:rPr lang="bn-IN" sz="2400" dirty="0" smtClean="0">
                <a:solidFill>
                  <a:srgbClr val="FF0000"/>
                </a:solidFill>
              </a:rPr>
              <a:t>দ্বিপদী বিন্যাসের পরীক্ষাঃ </a:t>
            </a:r>
            <a:r>
              <a:rPr lang="bn-IN" sz="2400" dirty="0" smtClean="0"/>
              <a:t> যদি কোন নির্বিচারী  পরীক্ষার চেষ্টার সংখ্যা সসীম হয় চেষ্টাগুলি পরস্পর স্বাধীন  হয়, প্রতিবার চেষ্টায় মাত্র দুটি ফলাফল-সফলতা ও বিফলতা পাওয়া যায় এবং প্রতিবারে সফলতার সম্ভাবনা বা বিফলতার সম্ভাবনা অপরিবর্তিত ও স্থির থাকে  তবে ঐ পরীক্ষাকে দ্বিপদী পরীক্ষা বলে   । যেমন একটি মুদ্রা নিক্ষেপ পরীক্ষা দ্বিপদী পরীক্ষা ।</a:t>
            </a:r>
            <a:endParaRPr lang="en-US" sz="2400" dirty="0"/>
          </a:p>
        </p:txBody>
      </p:sp>
      <p:sp>
        <p:nvSpPr>
          <p:cNvPr id="3" name="Content Placeholder 2"/>
          <p:cNvSpPr>
            <a:spLocks noGrp="1"/>
          </p:cNvSpPr>
          <p:nvPr>
            <p:ph idx="1"/>
          </p:nvPr>
        </p:nvSpPr>
        <p:spPr>
          <a:xfrm>
            <a:off x="304800" y="7086600"/>
            <a:ext cx="8382000" cy="304800"/>
          </a:xfrm>
        </p:spPr>
        <p:txBody>
          <a:bodyPr>
            <a:normAutofit fontScale="47500" lnSpcReduction="20000"/>
          </a:bodyPr>
          <a:lstStyle/>
          <a:p>
            <a:endParaRPr lang="en-US"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67957"/>
          </a:xfrm>
        </p:spPr>
        <p:txBody>
          <a:bodyPr>
            <a:normAutofit fontScale="90000"/>
          </a:bodyPr>
          <a:lstStyle/>
          <a:p>
            <a:endParaRPr lang="en-US" dirty="0"/>
          </a:p>
        </p:txBody>
      </p:sp>
      <p:sp>
        <p:nvSpPr>
          <p:cNvPr id="3" name="Content Placeholder 2"/>
          <p:cNvSpPr>
            <a:spLocks noGrp="1"/>
          </p:cNvSpPr>
          <p:nvPr>
            <p:ph idx="1"/>
          </p:nvPr>
        </p:nvSpPr>
        <p:spPr>
          <a:xfrm>
            <a:off x="457200" y="304800"/>
            <a:ext cx="8229600" cy="5821363"/>
          </a:xfrm>
        </p:spPr>
        <p:txBody>
          <a:bodyPr>
            <a:normAutofit lnSpcReduction="10000"/>
          </a:bodyPr>
          <a:lstStyle/>
          <a:p>
            <a:pPr>
              <a:buNone/>
            </a:pPr>
            <a:r>
              <a:rPr lang="bn-IN" sz="2400" dirty="0" smtClean="0"/>
              <a:t>প্রশ্ন-৩ </a:t>
            </a:r>
            <a:r>
              <a:rPr lang="en-US" sz="2400" dirty="0" smtClean="0"/>
              <a:t>:</a:t>
            </a:r>
            <a:endParaRPr lang="bn-IN" sz="2400" dirty="0" smtClean="0"/>
          </a:p>
          <a:p>
            <a:pPr>
              <a:buFont typeface="Wingdings" pitchFamily="2" charset="2"/>
              <a:buChar char="q"/>
            </a:pPr>
            <a:r>
              <a:rPr lang="bn-IN" sz="2800" dirty="0" smtClean="0">
                <a:solidFill>
                  <a:srgbClr val="FF0000"/>
                </a:solidFill>
              </a:rPr>
              <a:t>দ্বিপদী বিন্যাসের শর্তগুলো নিম্নরূপঃ </a:t>
            </a:r>
          </a:p>
          <a:p>
            <a:pPr marL="514350" indent="-514350">
              <a:buFont typeface="+mj-lt"/>
              <a:buAutoNum type="romanLcPeriod"/>
            </a:pPr>
            <a:r>
              <a:rPr lang="bn-IN" sz="2800" dirty="0" smtClean="0"/>
              <a:t>দ্বিপদী বিন্যাসের চেষ্টার সংখ্যা সসীম (৩০ এর চেয়ে কম) থাকবে ।</a:t>
            </a:r>
            <a:endParaRPr lang="en-US" sz="2800" dirty="0" smtClean="0"/>
          </a:p>
          <a:p>
            <a:pPr marL="514350" indent="-514350">
              <a:buFont typeface="+mj-lt"/>
              <a:buAutoNum type="romanLcPeriod"/>
            </a:pPr>
            <a:r>
              <a:rPr lang="bn-IN" sz="2800" dirty="0" smtClean="0"/>
              <a:t>এই বিন্যাসের পর্যায়ক্রমিক চেষ্টাগুলি পরস্পর স্বাধীন  হবে । </a:t>
            </a:r>
          </a:p>
          <a:p>
            <a:pPr marL="514350" indent="-514350">
              <a:buFont typeface="+mj-lt"/>
              <a:buAutoNum type="romanLcPeriod"/>
            </a:pPr>
            <a:r>
              <a:rPr lang="bn-IN" sz="2800" dirty="0" smtClean="0"/>
              <a:t>ইহার প্রতিবার চেষ্টায় মাত্র দুটি ফলাফল পাওয়া যাবে ।</a:t>
            </a:r>
          </a:p>
          <a:p>
            <a:pPr marL="514350" indent="-514350">
              <a:buFont typeface="+mj-lt"/>
              <a:buAutoNum type="romanLcPeriod"/>
            </a:pPr>
            <a:r>
              <a:rPr lang="bn-IN" sz="2800" dirty="0" smtClean="0"/>
              <a:t>পর্যায়ক্রমিক চেষ্টাগুলিতে প্রতিটি ফলাফলের সম্ভাবনা ধ্রুবক থাকবে ।   </a:t>
            </a:r>
          </a:p>
          <a:p>
            <a:pPr marL="514350" indent="-514350">
              <a:buNone/>
            </a:pPr>
            <a:endParaRPr lang="bn-IN" sz="2400" dirty="0" smtClean="0"/>
          </a:p>
          <a:p>
            <a:pPr marL="514350" indent="-514350">
              <a:buNone/>
            </a:pPr>
            <a:r>
              <a:rPr lang="bn-IN" sz="2400" dirty="0" smtClean="0"/>
              <a:t>             </a:t>
            </a:r>
          </a:p>
          <a:p>
            <a:pPr>
              <a:buNone/>
            </a:pPr>
            <a:r>
              <a:rPr lang="en-US" sz="2400" dirty="0" smtClean="0"/>
              <a:t> </a:t>
            </a:r>
            <a:r>
              <a:rPr lang="bn-IN" sz="2400" dirty="0" smtClean="0"/>
              <a:t> </a:t>
            </a:r>
            <a:endParaRPr lang="en-US" sz="2400" dirty="0"/>
          </a:p>
        </p:txBody>
      </p:sp>
    </p:spTree>
  </p:cSld>
  <p:clrMapOvr>
    <a:masterClrMapping/>
  </p:clrMapOvr>
  <p:transition>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6583362"/>
          </a:xfrm>
        </p:spPr>
        <p:txBody>
          <a:bodyPr>
            <a:normAutofit/>
          </a:bodyPr>
          <a:lstStyle/>
          <a:p>
            <a:pPr algn="l">
              <a:buFont typeface="Wingdings" pitchFamily="2" charset="2"/>
              <a:buChar char="q"/>
            </a:pPr>
            <a:r>
              <a:rPr lang="bn-IN" sz="2400" dirty="0" smtClean="0">
                <a:solidFill>
                  <a:srgbClr val="FF0000"/>
                </a:solidFill>
              </a:rPr>
              <a:t>দ্বিপদী বিন্যাসের ধর্ম বা গুনাবলিঃ</a:t>
            </a:r>
            <a:br>
              <a:rPr lang="bn-IN" sz="2400" dirty="0" smtClean="0">
                <a:solidFill>
                  <a:srgbClr val="FF0000"/>
                </a:solidFill>
              </a:rPr>
            </a:br>
            <a:r>
              <a:rPr lang="bn-IN" sz="2400" dirty="0" smtClean="0"/>
              <a:t>১) ইহা একটি বিচ্ছিন্ন চলকের  সম্ভাবনা বিন্যাস ।</a:t>
            </a:r>
            <a:br>
              <a:rPr lang="bn-IN" sz="2400" dirty="0" smtClean="0"/>
            </a:br>
            <a:r>
              <a:rPr lang="bn-IN" sz="2400" dirty="0" smtClean="0"/>
              <a:t>২) দ্বিপদী বিন্যাসের দুটি পরিমিতি </a:t>
            </a:r>
            <a:r>
              <a:rPr lang="en-US" sz="2400" dirty="0" smtClean="0"/>
              <a:t>n</a:t>
            </a:r>
            <a:r>
              <a:rPr lang="bn-IN" sz="2400" dirty="0" smtClean="0"/>
              <a:t>ও</a:t>
            </a:r>
            <a:r>
              <a:rPr lang="en-US" sz="2400" dirty="0" smtClean="0"/>
              <a:t> p </a:t>
            </a:r>
            <a:r>
              <a:rPr lang="bn-IN" sz="2400" dirty="0" smtClean="0"/>
              <a:t> আছে । </a:t>
            </a:r>
            <a:br>
              <a:rPr lang="bn-IN" sz="2400" dirty="0" smtClean="0"/>
            </a:br>
            <a:r>
              <a:rPr lang="bn-IN" sz="2400" dirty="0" smtClean="0"/>
              <a:t>৩) এই বিন্যাসের গড় ভেদাঙ্ক অপেক্ষা বড় । </a:t>
            </a:r>
            <a:br>
              <a:rPr lang="bn-IN" sz="2400" dirty="0" smtClean="0"/>
            </a:br>
            <a:r>
              <a:rPr lang="bn-IN" sz="2400" dirty="0" smtClean="0"/>
              <a:t>৪) দ্বিপদী বিন্যাসের গড় </a:t>
            </a:r>
            <a:r>
              <a:rPr lang="en-US" sz="2400" dirty="0" smtClean="0"/>
              <a:t>n p</a:t>
            </a:r>
            <a:r>
              <a:rPr lang="bn-IN" sz="2400" dirty="0" smtClean="0"/>
              <a:t>, </a:t>
            </a:r>
            <a:br>
              <a:rPr lang="bn-IN" sz="2400" dirty="0" smtClean="0"/>
            </a:br>
            <a:r>
              <a:rPr lang="bn-IN" sz="2400" dirty="0" smtClean="0"/>
              <a:t>৫) দ্বিপদী বিন্যাসের ভেদাঙ্ক </a:t>
            </a:r>
            <a:r>
              <a:rPr lang="en-US" sz="2400" dirty="0" smtClean="0"/>
              <a:t>n p q</a:t>
            </a:r>
            <a:r>
              <a:rPr lang="bn-IN" sz="2400" dirty="0" smtClean="0"/>
              <a:t>, । </a:t>
            </a:r>
            <a:br>
              <a:rPr lang="bn-IN" sz="2400" dirty="0" smtClean="0"/>
            </a:br>
            <a:r>
              <a:rPr lang="bn-IN" sz="2400" dirty="0" smtClean="0"/>
              <a:t>৬) </a:t>
            </a:r>
            <a:r>
              <a:rPr lang="en-US" sz="2400" dirty="0" smtClean="0"/>
              <a:t>p=q  </a:t>
            </a:r>
            <a:r>
              <a:rPr lang="bn-IN" sz="2400" dirty="0" smtClean="0"/>
              <a:t>হলে এই বিন্যাসটি সুষম হয় । </a:t>
            </a:r>
            <a:br>
              <a:rPr lang="bn-IN" sz="2400" dirty="0" smtClean="0"/>
            </a:br>
            <a:r>
              <a:rPr lang="bn-IN" sz="2400" dirty="0" smtClean="0"/>
              <a:t>৭) এই বিন্যাসের যেকোনো একটি ফলাফলের সম্ভাবনাগুলির সমষ্টি </a:t>
            </a:r>
            <a:r>
              <a:rPr lang="en-US" sz="2400" dirty="0" smtClean="0"/>
              <a:t>1              </a:t>
            </a:r>
            <a:r>
              <a:rPr lang="bn-IN" sz="2400" dirty="0" smtClean="0"/>
              <a:t>হবে</a:t>
            </a:r>
            <a:r>
              <a:rPr lang="en-US" sz="2400" dirty="0" smtClean="0"/>
              <a:t> </a:t>
            </a:r>
            <a:r>
              <a:rPr lang="bn-IN" sz="2400" dirty="0" smtClean="0"/>
              <a:t>। </a:t>
            </a:r>
            <a:r>
              <a:rPr lang="en-US" sz="2400" dirty="0" smtClean="0"/>
              <a:t> </a:t>
            </a:r>
            <a:r>
              <a:rPr lang="bn-IN" sz="2400" dirty="0" smtClean="0">
                <a:solidFill>
                  <a:srgbClr val="FF0000"/>
                </a:solidFill>
              </a:rPr>
              <a:t/>
            </a:r>
            <a:br>
              <a:rPr lang="bn-IN" sz="2400" dirty="0" smtClean="0">
                <a:solidFill>
                  <a:srgbClr val="FF0000"/>
                </a:solidFill>
              </a:rPr>
            </a:br>
            <a:r>
              <a:rPr lang="bn-IN" sz="2400" dirty="0" smtClean="0">
                <a:solidFill>
                  <a:srgbClr val="FF0000"/>
                </a:solidFill>
              </a:rPr>
              <a:t/>
            </a:r>
            <a:br>
              <a:rPr lang="bn-IN" sz="2400" dirty="0" smtClean="0">
                <a:solidFill>
                  <a:srgbClr val="FF0000"/>
                </a:solidFill>
              </a:rPr>
            </a:br>
            <a:r>
              <a:rPr lang="bn-IN" sz="2400" dirty="0" smtClean="0">
                <a:solidFill>
                  <a:srgbClr val="FF0000"/>
                </a:solidFill>
              </a:rPr>
              <a:t> </a:t>
            </a:r>
            <a:br>
              <a:rPr lang="bn-IN" sz="2400" dirty="0" smtClean="0">
                <a:solidFill>
                  <a:srgbClr val="FF0000"/>
                </a:solidFill>
              </a:rPr>
            </a:br>
            <a:r>
              <a:rPr lang="bn-IN" sz="2400" dirty="0" smtClean="0">
                <a:solidFill>
                  <a:srgbClr val="FF0000"/>
                </a:solidFill>
              </a:rPr>
              <a:t/>
            </a:r>
            <a:br>
              <a:rPr lang="bn-IN" sz="2400" dirty="0" smtClean="0">
                <a:solidFill>
                  <a:srgbClr val="FF0000"/>
                </a:solidFill>
              </a:rPr>
            </a:br>
            <a:endParaRPr lang="en-US" sz="2400" dirty="0"/>
          </a:p>
        </p:txBody>
      </p:sp>
      <p:sp>
        <p:nvSpPr>
          <p:cNvPr id="3" name="Content Placeholder 2"/>
          <p:cNvSpPr>
            <a:spLocks noGrp="1"/>
          </p:cNvSpPr>
          <p:nvPr>
            <p:ph idx="1"/>
          </p:nvPr>
        </p:nvSpPr>
        <p:spPr>
          <a:xfrm>
            <a:off x="304800" y="6857998"/>
            <a:ext cx="8382000" cy="45719"/>
          </a:xfrm>
        </p:spPr>
        <p:txBody>
          <a:bodyPr>
            <a:normAutofit fontScale="25000" lnSpcReduction="20000"/>
          </a:bodyPr>
          <a:lstStyle/>
          <a:p>
            <a:endParaRPr lang="en-US" dirty="0"/>
          </a:p>
        </p:txBody>
      </p:sp>
    </p:spTree>
  </p:cSld>
  <p:clrMapOvr>
    <a:masterClrMapping/>
  </p:clrMapOvr>
  <p:transition>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bn-IN" sz="9600" dirty="0" smtClean="0"/>
              <a:t>   </a:t>
            </a:r>
            <a:r>
              <a:rPr lang="bn-IN" sz="9600" dirty="0" smtClean="0">
                <a:solidFill>
                  <a:srgbClr val="FF0000"/>
                </a:solidFill>
              </a:rPr>
              <a:t>ধন্যবাদ </a:t>
            </a:r>
            <a:endParaRPr lang="en-US" sz="9600" dirty="0">
              <a:solidFill>
                <a:srgbClr val="FF0000"/>
              </a:solidFill>
            </a:endParaRPr>
          </a:p>
        </p:txBody>
      </p:sp>
    </p:spTree>
  </p:cSld>
  <p:clrMapOvr>
    <a:masterClrMapping/>
  </p:clrMapOvr>
  <p:transition>
    <p:checker dir="ver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264</Words>
  <Application>Microsoft Office PowerPoint</Application>
  <PresentationFormat>On-screen Show (4:3)</PresentationFormat>
  <Paragraphs>30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স্বাগতম আজকের পরিসংখ্যান ক্লাসে মোঃ শাহীদুল ইসলাম  সহকারি অধ্যাপক,  পরিসংখ্যান বিভাগ ।    </vt:lpstr>
      <vt:lpstr>Slide 2</vt:lpstr>
      <vt:lpstr> </vt:lpstr>
      <vt:lpstr>প্রশ্ন-২ : </vt:lpstr>
      <vt:lpstr>দ্বিপদী বিন্যাসের নামকরণ এরূপ হওয়ার কারণঃ দ্বিপদী বিন্যাস সফলতা(S)ও বিফলতা(F)এ দুটি পদ নিয়ে গঠিত যাদের সম্ভাবনা pওq দ্বারা প্রকাশ করা হয় । পরীক্ষাটি n(৩০ এর কম ) সংখ্যক বার সম্পন্ন করা হলে যদি প্রতিটি চেষ্টায় সফলতার সম্ভাবনা সমান অর্থাৎ ধ্রুব থাকে তবে x=0,1,2,……......,n ইত্যাদি সংখ্যক সফলতার সম্ভাবনা (p+q)ᶯ  এর পর্যায়ক্রমিক পদ থেকে পাওয়া যায় ।এ বিন্যাসে দুটি পদ বিদ্যমান থাকে বিধায় এর নামকরণ দ্বিপদী বিন্যাস করা হয়েছে ।   দ্বিপদী বিন্যাসের পরীক্ষাঃ  যদি কোন নির্বিচারী  পরীক্ষার চেষ্টার সংখ্যা সসীম হয় চেষ্টাগুলি পরস্পর স্বাধীন  হয়, প্রতিবার চেষ্টায় মাত্র দুটি ফলাফল-সফলতা ও বিফলতা পাওয়া যায় এবং প্রতিবারে সফলতার সম্ভাবনা বা বিফলতার সম্ভাবনা অপরিবর্তিত ও স্থির থাকে  তবে ঐ পরীক্ষাকে দ্বিপদী পরীক্ষা বলে   । যেমন একটি মুদ্রা নিক্ষেপ পরীক্ষা দ্বিপদী পরীক্ষা ।</vt:lpstr>
      <vt:lpstr>Slide 6</vt:lpstr>
      <vt:lpstr>দ্বিপদী বিন্যাসের ধর্ম বা গুনাবলিঃ ১) ইহা একটি বিচ্ছিন্ন চলকের  সম্ভাবনা বিন্যাস । ২) দ্বিপদী বিন্যাসের দুটি পরিমিতি nও p  আছে ।  ৩) এই বিন্যাসের গড় ভেদাঙ্ক অপেক্ষা বড় ।  ৪) দ্বিপদী বিন্যাসের গড় n p,  ৫) দ্বিপদী বিন্যাসের ভেদাঙ্ক n p q, ।  ৬) p=q  হলে এই বিন্যাসটি সুষম হয় ।  ৭) এই বিন্যাসের যেকোনো একটি ফলাফলের সম্ভাবনাগুলির সমষ্টি 1              হবে ।       </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 Shahidul Islam</dc:creator>
  <cp:lastModifiedBy>Mr. Shahidul Islam</cp:lastModifiedBy>
  <cp:revision>181</cp:revision>
  <dcterms:created xsi:type="dcterms:W3CDTF">2007-12-31T18:02:02Z</dcterms:created>
  <dcterms:modified xsi:type="dcterms:W3CDTF">2007-12-31T18:21:19Z</dcterms:modified>
</cp:coreProperties>
</file>